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3" r:id="rId4"/>
    <p:sldId id="270" r:id="rId5"/>
    <p:sldId id="268" r:id="rId6"/>
    <p:sldId id="260" r:id="rId7"/>
    <p:sldId id="263" r:id="rId8"/>
    <p:sldId id="280" r:id="rId9"/>
    <p:sldId id="264" r:id="rId10"/>
    <p:sldId id="276" r:id="rId11"/>
    <p:sldId id="274" r:id="rId12"/>
    <p:sldId id="277" r:id="rId13"/>
    <p:sldId id="278" r:id="rId14"/>
    <p:sldId id="279" r:id="rId15"/>
    <p:sldId id="275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xo 2" panose="020B0604020202020204" charset="0"/>
      <p:regular r:id="rId22"/>
      <p:bold r:id="rId23"/>
      <p:italic r:id="rId24"/>
      <p:boldItalic r:id="rId25"/>
    </p:embeddedFont>
    <p:embeddedFont>
      <p:font typeface="Nunito Light" pitchFamily="2" charset="0"/>
      <p:regular r:id="rId26"/>
      <p:italic r:id="rId27"/>
    </p:embeddedFont>
    <p:embeddedFont>
      <p:font typeface="Roboto Condensed Light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9" roundtripDataSignature="AMtx7mjR4jNnLEclpjTcH1e2jRh8Yvct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2878EF-776F-4517-877E-D2E815A7802C}">
  <a:tblStyle styleId="{D62878EF-776F-4517-877E-D2E815A7802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89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Relationship Id="rId9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5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45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 txBox="1">
            <a:spLocks noGrp="1"/>
          </p:cNvSpPr>
          <p:nvPr>
            <p:ph type="body" idx="1"/>
          </p:nvPr>
        </p:nvSpPr>
        <p:spPr>
          <a:xfrm>
            <a:off x="870650" y="1144200"/>
            <a:ext cx="6919200" cy="3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Nunito Light"/>
              <a:buAutoNum type="arabicPeriod"/>
              <a:defRPr>
                <a:solidFill>
                  <a:srgbClr val="000000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lphaLcPeriod"/>
              <a:defRPr>
                <a:solidFill>
                  <a:srgbClr val="000000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romanLcPeriod"/>
              <a:defRPr>
                <a:solidFill>
                  <a:srgbClr val="000000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rabicPeriod"/>
              <a:defRPr>
                <a:solidFill>
                  <a:srgbClr val="000000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lphaLcPeriod"/>
              <a:defRPr>
                <a:solidFill>
                  <a:srgbClr val="000000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romanLcPeriod"/>
              <a:defRPr>
                <a:solidFill>
                  <a:srgbClr val="000000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rabicPeriod"/>
              <a:defRPr>
                <a:solidFill>
                  <a:srgbClr val="000000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lphaLcPeriod"/>
              <a:defRPr>
                <a:solidFill>
                  <a:srgbClr val="000000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AutoNum type="romanLcPeriod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9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subTitle" idx="1"/>
          </p:nvPr>
        </p:nvSpPr>
        <p:spPr>
          <a:xfrm>
            <a:off x="2580225" y="2314225"/>
            <a:ext cx="39834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0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ctrTitle"/>
          </p:nvPr>
        </p:nvSpPr>
        <p:spPr>
          <a:xfrm>
            <a:off x="1600733" y="985228"/>
            <a:ext cx="26736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ubTitle" idx="1"/>
          </p:nvPr>
        </p:nvSpPr>
        <p:spPr>
          <a:xfrm>
            <a:off x="1665825" y="3058425"/>
            <a:ext cx="26085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ctrTitle" idx="2"/>
          </p:nvPr>
        </p:nvSpPr>
        <p:spPr>
          <a:xfrm>
            <a:off x="1964850" y="352850"/>
            <a:ext cx="5214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ctrTitle" idx="2"/>
          </p:nvPr>
        </p:nvSpPr>
        <p:spPr>
          <a:xfrm>
            <a:off x="464478" y="1806500"/>
            <a:ext cx="17805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subTitle" idx="1"/>
          </p:nvPr>
        </p:nvSpPr>
        <p:spPr>
          <a:xfrm>
            <a:off x="616128" y="2100749"/>
            <a:ext cx="14772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ctrTitle" idx="3"/>
          </p:nvPr>
        </p:nvSpPr>
        <p:spPr>
          <a:xfrm>
            <a:off x="2077426" y="1806500"/>
            <a:ext cx="17805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subTitle" idx="4"/>
          </p:nvPr>
        </p:nvSpPr>
        <p:spPr>
          <a:xfrm>
            <a:off x="2229076" y="2100749"/>
            <a:ext cx="14772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ctrTitle" idx="5"/>
          </p:nvPr>
        </p:nvSpPr>
        <p:spPr>
          <a:xfrm>
            <a:off x="3690375" y="1806500"/>
            <a:ext cx="17805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subTitle" idx="6"/>
          </p:nvPr>
        </p:nvSpPr>
        <p:spPr>
          <a:xfrm>
            <a:off x="3842025" y="2100749"/>
            <a:ext cx="14772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9" name="Google Shape;79;p56"/>
          <p:cNvSpPr txBox="1">
            <a:spLocks noGrp="1"/>
          </p:cNvSpPr>
          <p:nvPr>
            <p:ph type="ctrTitle" idx="7"/>
          </p:nvPr>
        </p:nvSpPr>
        <p:spPr>
          <a:xfrm>
            <a:off x="3707117" y="3549862"/>
            <a:ext cx="17805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6"/>
          <p:cNvSpPr txBox="1">
            <a:spLocks noGrp="1"/>
          </p:cNvSpPr>
          <p:nvPr>
            <p:ph type="subTitle" idx="8"/>
          </p:nvPr>
        </p:nvSpPr>
        <p:spPr>
          <a:xfrm>
            <a:off x="3858772" y="3890201"/>
            <a:ext cx="14772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56"/>
          <p:cNvSpPr txBox="1">
            <a:spLocks noGrp="1"/>
          </p:cNvSpPr>
          <p:nvPr>
            <p:ph type="ctrTitle" idx="9"/>
          </p:nvPr>
        </p:nvSpPr>
        <p:spPr>
          <a:xfrm>
            <a:off x="5343519" y="3549862"/>
            <a:ext cx="17805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56"/>
          <p:cNvSpPr txBox="1">
            <a:spLocks noGrp="1"/>
          </p:cNvSpPr>
          <p:nvPr>
            <p:ph type="subTitle" idx="13"/>
          </p:nvPr>
        </p:nvSpPr>
        <p:spPr>
          <a:xfrm>
            <a:off x="5500261" y="3890201"/>
            <a:ext cx="14772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3" name="Google Shape;83;p56"/>
          <p:cNvSpPr txBox="1">
            <a:spLocks noGrp="1"/>
          </p:cNvSpPr>
          <p:nvPr>
            <p:ph type="ctrTitle" idx="14"/>
          </p:nvPr>
        </p:nvSpPr>
        <p:spPr>
          <a:xfrm>
            <a:off x="6979921" y="3549862"/>
            <a:ext cx="17805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56"/>
          <p:cNvSpPr txBox="1">
            <a:spLocks noGrp="1"/>
          </p:cNvSpPr>
          <p:nvPr>
            <p:ph type="subTitle" idx="15"/>
          </p:nvPr>
        </p:nvSpPr>
        <p:spPr>
          <a:xfrm>
            <a:off x="7141750" y="3890201"/>
            <a:ext cx="14568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7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57"/>
          <p:cNvSpPr txBox="1">
            <a:spLocks noGrp="1"/>
          </p:cNvSpPr>
          <p:nvPr>
            <p:ph type="ctrTitle" idx="2"/>
          </p:nvPr>
        </p:nvSpPr>
        <p:spPr>
          <a:xfrm>
            <a:off x="1741950" y="2846700"/>
            <a:ext cx="12579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" name="Google Shape;88;p57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9" name="Google Shape;89;p57"/>
          <p:cNvSpPr txBox="1">
            <a:spLocks noGrp="1"/>
          </p:cNvSpPr>
          <p:nvPr>
            <p:ph type="ctrTitle" idx="3"/>
          </p:nvPr>
        </p:nvSpPr>
        <p:spPr>
          <a:xfrm>
            <a:off x="5633751" y="3635300"/>
            <a:ext cx="17805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" name="Google Shape;90;p57"/>
          <p:cNvSpPr txBox="1">
            <a:spLocks noGrp="1"/>
          </p:cNvSpPr>
          <p:nvPr>
            <p:ph type="subTitle" idx="4"/>
          </p:nvPr>
        </p:nvSpPr>
        <p:spPr>
          <a:xfrm>
            <a:off x="5256958" y="2440056"/>
            <a:ext cx="21573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3"/>
          <p:cNvSpPr txBox="1">
            <a:spLocks noGrp="1"/>
          </p:cNvSpPr>
          <p:nvPr>
            <p:ph type="ctrTitle"/>
          </p:nvPr>
        </p:nvSpPr>
        <p:spPr>
          <a:xfrm flipH="1">
            <a:off x="695425" y="1514475"/>
            <a:ext cx="35598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73"/>
          <p:cNvSpPr txBox="1">
            <a:spLocks noGrp="1"/>
          </p:cNvSpPr>
          <p:nvPr>
            <p:ph type="subTitle" idx="1"/>
          </p:nvPr>
        </p:nvSpPr>
        <p:spPr>
          <a:xfrm flipH="1">
            <a:off x="1581025" y="2559200"/>
            <a:ext cx="26742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4"/>
          <p:cNvSpPr txBox="1">
            <a:spLocks noGrp="1"/>
          </p:cNvSpPr>
          <p:nvPr>
            <p:ph type="title" hasCustomPrompt="1"/>
          </p:nvPr>
        </p:nvSpPr>
        <p:spPr>
          <a:xfrm>
            <a:off x="2250675" y="1001350"/>
            <a:ext cx="6191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74"/>
          <p:cNvSpPr txBox="1">
            <a:spLocks noGrp="1"/>
          </p:cNvSpPr>
          <p:nvPr>
            <p:ph type="body" idx="1"/>
          </p:nvPr>
        </p:nvSpPr>
        <p:spPr>
          <a:xfrm>
            <a:off x="2107950" y="2895050"/>
            <a:ext cx="61911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xo 2"/>
              <a:buNone/>
              <a:defRPr sz="28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  <p:sp>
        <p:nvSpPr>
          <p:cNvPr id="7" name="Google Shape;7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60" r:id="rId6"/>
    <p:sldLayoutId id="2147483661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wle.com/cache-buster-1/04_hawle_Knowledge/00_HBG/11_Basiswissen/What_is_a_check_valve/1590/image-thumb__1590__media-slider/Kugelrueckschlagklappe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620708" y="541602"/>
            <a:ext cx="8350110" cy="214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Sperrventile und Geschwindigkeitsregelung</a:t>
            </a:r>
            <a:endParaRPr dirty="0"/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3907645" y="3065468"/>
            <a:ext cx="435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DE" dirty="0"/>
              <a:t>V</a:t>
            </a:r>
            <a:r>
              <a:rPr lang="en" dirty="0"/>
              <a:t>on Torvin Budde und J</a:t>
            </a:r>
            <a:r>
              <a:rPr lang="de-DE" dirty="0" err="1"/>
              <a:t>oschua</a:t>
            </a:r>
            <a:r>
              <a:rPr lang="de-DE" dirty="0"/>
              <a:t> Göttsch</a:t>
            </a:r>
            <a:endParaRPr dirty="0"/>
          </a:p>
        </p:txBody>
      </p:sp>
      <p:cxnSp>
        <p:nvCxnSpPr>
          <p:cNvPr id="153" name="Google Shape;153;p1"/>
          <p:cNvCxnSpPr/>
          <p:nvPr/>
        </p:nvCxnSpPr>
        <p:spPr>
          <a:xfrm>
            <a:off x="6677025" y="3176000"/>
            <a:ext cx="24600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D572A-F4EE-4BEE-8DEA-5CE0923D6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Schnellentlüftungsventil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D6BCE5-719D-FF47-29E4-686B7F165B83}"/>
              </a:ext>
            </a:extLst>
          </p:cNvPr>
          <p:cNvSpPr txBox="1"/>
          <p:nvPr/>
        </p:nvSpPr>
        <p:spPr>
          <a:xfrm>
            <a:off x="201705" y="1508028"/>
            <a:ext cx="41618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Druck auf Eingang: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Membran wird beiseite gedrückt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Blockiert Entlüftung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die Luft strömt vom Eingang zum Arbeitsanschluss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NUR Druck am Arbeitsanschluss: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Membran wird beiseite gedrückt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Blockiert Entlüftung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Luft strömt vom Arbeitsanschluss zum Luftauslass bzw. Schalldämpfer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859AF9-DBF4-BE3C-D439-77D1A6FC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810" y="2243158"/>
            <a:ext cx="2106046" cy="14040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1E5AF5-731B-74B0-E96E-133A515B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10" y="772899"/>
            <a:ext cx="2106046" cy="14702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571373E-D287-5A05-0076-B40E3082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36" y="3986752"/>
            <a:ext cx="23145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24BA6-EB4B-6769-3837-A186D8723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Geschwindigkeitsregelung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60A6FF-A770-0ABA-AC31-E0B0A269369D}"/>
              </a:ext>
            </a:extLst>
          </p:cNvPr>
          <p:cNvSpPr txBox="1"/>
          <p:nvPr/>
        </p:nvSpPr>
        <p:spPr>
          <a:xfrm>
            <a:off x="362433" y="1594892"/>
            <a:ext cx="669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Hin- und Rückstrom gleichermaßen bremsen: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Drosselventil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BA13AA-D98D-0801-D555-FE527BE7FAD2}"/>
              </a:ext>
            </a:extLst>
          </p:cNvPr>
          <p:cNvSpPr txBox="1"/>
          <p:nvPr/>
        </p:nvSpPr>
        <p:spPr>
          <a:xfrm>
            <a:off x="2286000" y="231187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77F06D-5418-A801-0427-EF94B7BCB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32" y="1089511"/>
            <a:ext cx="1871968" cy="39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6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24BA6-EB4B-6769-3837-A186D8723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Geschwindigkeitsregelung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60A6FF-A770-0ABA-AC31-E0B0A269369D}"/>
              </a:ext>
            </a:extLst>
          </p:cNvPr>
          <p:cNvSpPr txBox="1"/>
          <p:nvPr/>
        </p:nvSpPr>
        <p:spPr>
          <a:xfrm>
            <a:off x="324155" y="1436985"/>
            <a:ext cx="3642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Ströme unabhängig Drosseln: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jeweils Hin- und Rückstrom ein Drosselrückschlagventil in reihe genutzt</a:t>
            </a:r>
          </a:p>
        </p:txBody>
      </p:sp>
      <p:pic>
        <p:nvPicPr>
          <p:cNvPr id="5" name="Grafik 4" descr="Ein Bild, das Entwurf, Diagramm, Zeichnung, Muster enthält.&#10;&#10;Automatisch generierte Beschreibung">
            <a:extLst>
              <a:ext uri="{FF2B5EF4-FFF2-40B4-BE49-F238E27FC236}">
                <a16:creationId xmlns:a16="http://schemas.microsoft.com/office/drawing/2014/main" id="{D9450FAA-9617-82B9-4CF1-FBEAE130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47" y="1719968"/>
            <a:ext cx="1694329" cy="3226103"/>
          </a:xfrm>
          <a:prstGeom prst="rect">
            <a:avLst/>
          </a:prstGeom>
        </p:spPr>
      </p:pic>
      <p:pic>
        <p:nvPicPr>
          <p:cNvPr id="7" name="Grafik 6" descr="Ein Bild, das Entwurf, Diagramm, Zeichnung, Reihe enthält.&#10;&#10;Automatisch generierte Beschreibung">
            <a:extLst>
              <a:ext uri="{FF2B5EF4-FFF2-40B4-BE49-F238E27FC236}">
                <a16:creationId xmlns:a16="http://schemas.microsoft.com/office/drawing/2014/main" id="{2701F300-3959-FFBC-BBFA-22D5C8BA6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571" y="1719596"/>
            <a:ext cx="2170274" cy="322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8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24BA6-EB4B-6769-3837-A186D8723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Geschwindigkeitsregelung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60A6FF-A770-0ABA-AC31-E0B0A269369D}"/>
              </a:ext>
            </a:extLst>
          </p:cNvPr>
          <p:cNvSpPr txBox="1"/>
          <p:nvPr/>
        </p:nvSpPr>
        <p:spPr>
          <a:xfrm>
            <a:off x="1411304" y="1389105"/>
            <a:ext cx="6692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Beschleunigung: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Schnellentlüftungsventile </a:t>
            </a:r>
          </a:p>
          <a:p>
            <a:endParaRPr lang="de-DE" dirty="0"/>
          </a:p>
        </p:txBody>
      </p:sp>
      <p:pic>
        <p:nvPicPr>
          <p:cNvPr id="9" name="Grafik 8" descr="Ein Bild, das Entwurf, Diagramm, Zeichnung, technische Zeichnung enthält.&#10;&#10;Automatisch generierte Beschreibung">
            <a:extLst>
              <a:ext uri="{FF2B5EF4-FFF2-40B4-BE49-F238E27FC236}">
                <a16:creationId xmlns:a16="http://schemas.microsoft.com/office/drawing/2014/main" id="{4BD81BAD-1600-C947-78D3-8261F71BA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338" y="1430574"/>
            <a:ext cx="2909027" cy="35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0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24BA6-EB4B-6769-3837-A186D8723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Geschwindigkeitsregelung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60A6FF-A770-0ABA-AC31-E0B0A269369D}"/>
              </a:ext>
            </a:extLst>
          </p:cNvPr>
          <p:cNvSpPr txBox="1"/>
          <p:nvPr/>
        </p:nvSpPr>
        <p:spPr>
          <a:xfrm>
            <a:off x="1411304" y="1389105"/>
            <a:ext cx="669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Geschwindigkeitsänderung im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Mehrere Drosselventile durch Wegeventile parallel geschaltet</a:t>
            </a:r>
          </a:p>
        </p:txBody>
      </p:sp>
      <p:pic>
        <p:nvPicPr>
          <p:cNvPr id="5" name="Grafik 4" descr="Ein Bild, das Diagramm, technische Zeichnung, Plan, Reihe enthält.&#10;&#10;Automatisch generierte Beschreibung">
            <a:extLst>
              <a:ext uri="{FF2B5EF4-FFF2-40B4-BE49-F238E27FC236}">
                <a16:creationId xmlns:a16="http://schemas.microsoft.com/office/drawing/2014/main" id="{B609E20C-EAE8-8B75-6FF1-58781EC6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851" y="2002380"/>
            <a:ext cx="5303506" cy="27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0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D7839-F430-BCF2-6E33-2933E8E8C3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Quelllenangaben</a:t>
            </a:r>
            <a:r>
              <a:rPr lang="de-DE" dirty="0"/>
              <a:t>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6A5E562-CAB9-C163-E40B-E297261F015C}"/>
              </a:ext>
            </a:extLst>
          </p:cNvPr>
          <p:cNvSpPr txBox="1"/>
          <p:nvPr/>
        </p:nvSpPr>
        <p:spPr>
          <a:xfrm>
            <a:off x="134471" y="1398494"/>
            <a:ext cx="61184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900" dirty="0">
              <a:hlinkClick r:id="rId2"/>
            </a:endParaRPr>
          </a:p>
          <a:p>
            <a:r>
              <a:rPr lang="de-DE" sz="900" dirty="0">
                <a:hlinkClick r:id="rId2"/>
              </a:rPr>
              <a:t>Quellen: pneumatik-druckluft.com | https://www.joyner.de/pneumatik-schulungen/der-pneumatikzylinder-teil-2-kapitel-8 | </a:t>
            </a:r>
          </a:p>
          <a:p>
            <a:endParaRPr lang="de-DE" sz="900" dirty="0">
              <a:hlinkClick r:id="rId2"/>
            </a:endParaRPr>
          </a:p>
          <a:p>
            <a:r>
              <a:rPr lang="de-DE" sz="900" dirty="0">
                <a:hlinkClick r:id="rId2"/>
              </a:rPr>
              <a:t>https://simpleclub.com/lessons/maschinen--anlagefuhrerin-ventile</a:t>
            </a:r>
          </a:p>
          <a:p>
            <a:r>
              <a:rPr lang="de-DE" sz="900" dirty="0">
                <a:hlinkClick r:id="rId2"/>
              </a:rPr>
              <a:t>https://www.hawle.com/cache-buster-1/04_hawle_Knowledge/00_HBG/11_Basiswissen/What_is_a_check_valve/1590/image-thumb__1590__media-slider/Kugelrueckschlagklappe.jpg</a:t>
            </a:r>
            <a:endParaRPr lang="de-DE" sz="900" dirty="0"/>
          </a:p>
          <a:p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84211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ctrTitle"/>
          </p:nvPr>
        </p:nvSpPr>
        <p:spPr>
          <a:xfrm>
            <a:off x="696108" y="121916"/>
            <a:ext cx="7025644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dirty="0"/>
              <a:t>Sperrventile und ihre Anwendungen</a:t>
            </a:r>
            <a:endParaRPr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FAB8E82-816E-93EE-3BAA-F047B416ADE0}"/>
              </a:ext>
            </a:extLst>
          </p:cNvPr>
          <p:cNvSpPr txBox="1"/>
          <p:nvPr/>
        </p:nvSpPr>
        <p:spPr>
          <a:xfrm>
            <a:off x="221877" y="983043"/>
            <a:ext cx="7974106" cy="339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Sperrventile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ugelrückschlagventil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Wechselventil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Zweidruckventil</a:t>
            </a:r>
          </a:p>
          <a:p>
            <a:pPr marL="472440"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Oder- / Und-Verknüpfungen</a:t>
            </a:r>
          </a:p>
          <a:p>
            <a:pPr marL="472440"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Schnellentlüftungsventil </a:t>
            </a:r>
          </a:p>
          <a:p>
            <a:pPr marL="472440"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Drosselrückschlagventil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Geschwindigkeitsregelung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</a:pPr>
            <a:endParaRPr lang="de-DE" sz="1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4EF04-6DE5-5092-0105-BE6A1A5AE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8011" y="125289"/>
            <a:ext cx="3867300" cy="2054100"/>
          </a:xfrm>
        </p:spPr>
        <p:txBody>
          <a:bodyPr/>
          <a:lstStyle/>
          <a:p>
            <a:r>
              <a:rPr lang="de-DE" dirty="0"/>
              <a:t>Sperrventile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A42241-A2BC-EA7E-FB32-669E7E88F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761" y="2571750"/>
            <a:ext cx="5800100" cy="1070400"/>
          </a:xfrm>
        </p:spPr>
        <p:txBody>
          <a:bodyPr/>
          <a:lstStyle/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de-DE" dirty="0"/>
              <a:t>Sperrventile steuern den Durchfluss der Druckluft in einer Richtung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de-DE" dirty="0"/>
              <a:t>Ein Sperrelement wird von der Druckluft verschoben und sperrt Wege oder gibt sie frei.</a:t>
            </a:r>
          </a:p>
        </p:txBody>
      </p:sp>
    </p:spTree>
    <p:extLst>
      <p:ext uri="{BB962C8B-B14F-4D97-AF65-F5344CB8AC3E}">
        <p14:creationId xmlns:p14="http://schemas.microsoft.com/office/powerpoint/2010/main" val="332219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4"/>
          <p:cNvSpPr/>
          <p:nvPr/>
        </p:nvSpPr>
        <p:spPr>
          <a:xfrm rot="-5400000" flipH="1">
            <a:off x="4811586" y="886505"/>
            <a:ext cx="3408994" cy="4125989"/>
          </a:xfrm>
          <a:prstGeom prst="snip1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4" name="Google Shape;464;p14"/>
          <p:cNvCxnSpPr/>
          <p:nvPr/>
        </p:nvCxnSpPr>
        <p:spPr>
          <a:xfrm rot="10800000">
            <a:off x="6682358" y="2949500"/>
            <a:ext cx="258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5" name="Google Shape;465;p14"/>
          <p:cNvSpPr/>
          <p:nvPr/>
        </p:nvSpPr>
        <p:spPr>
          <a:xfrm rot="5400000">
            <a:off x="230643" y="1487943"/>
            <a:ext cx="2954439" cy="3038862"/>
          </a:xfrm>
          <a:prstGeom prst="snip1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" name="Google Shape;466;p14"/>
          <p:cNvCxnSpPr/>
          <p:nvPr/>
        </p:nvCxnSpPr>
        <p:spPr>
          <a:xfrm rot="10800000">
            <a:off x="-21233" y="2096195"/>
            <a:ext cx="24411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7" name="Google Shape;467;p1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121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dirty="0"/>
              <a:t>             Kugelrückschlagventil</a:t>
            </a:r>
            <a:br>
              <a:rPr lang="de-DE" sz="900" dirty="0"/>
            </a:br>
            <a:r>
              <a:rPr lang="de-DE" sz="900" dirty="0"/>
              <a:t>                                 -Ermöglicht das fließen des Stroms  in nur eine Richtung</a:t>
            </a:r>
            <a:br>
              <a:rPr lang="de-DE" sz="900" dirty="0"/>
            </a:br>
            <a:r>
              <a:rPr lang="de-DE" sz="900" dirty="0"/>
              <a:t>	-vergleichbar mit der Funktion einer Sperrdiode</a:t>
            </a:r>
            <a:br>
              <a:rPr lang="de-DE" sz="900" dirty="0"/>
            </a:br>
            <a:endParaRPr sz="1200" dirty="0"/>
          </a:p>
        </p:txBody>
      </p:sp>
      <p:sp>
        <p:nvSpPr>
          <p:cNvPr id="468" name="Google Shape;468;p14"/>
          <p:cNvSpPr txBox="1">
            <a:spLocks noGrp="1"/>
          </p:cNvSpPr>
          <p:nvPr>
            <p:ph type="ctrTitle" idx="2"/>
          </p:nvPr>
        </p:nvSpPr>
        <p:spPr>
          <a:xfrm>
            <a:off x="381576" y="1560450"/>
            <a:ext cx="1946087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 dirty="0">
                <a:solidFill>
                  <a:schemeClr val="lt1"/>
                </a:solidFill>
              </a:rPr>
              <a:t>Funktion</a:t>
            </a:r>
            <a:endParaRPr lang="de-DE" dirty="0"/>
          </a:p>
        </p:txBody>
      </p:sp>
      <p:sp>
        <p:nvSpPr>
          <p:cNvPr id="469" name="Google Shape;469;p14"/>
          <p:cNvSpPr txBox="1">
            <a:spLocks noGrp="1"/>
          </p:cNvSpPr>
          <p:nvPr>
            <p:ph type="subTitle" idx="1"/>
          </p:nvPr>
        </p:nvSpPr>
        <p:spPr>
          <a:xfrm>
            <a:off x="381378" y="1944798"/>
            <a:ext cx="2785404" cy="128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de-DE" dirty="0">
                <a:solidFill>
                  <a:schemeClr val="lt1"/>
                </a:solidFill>
              </a:rPr>
              <a:t>Eine Kugel wird von einem Luftdruck vom Eingang A aus ihrem Sitz zur Seite gedrückt(</a:t>
            </a:r>
            <a:r>
              <a:rPr lang="de-DE" dirty="0" err="1">
                <a:solidFill>
                  <a:schemeClr val="lt1"/>
                </a:solidFill>
              </a:rPr>
              <a:t>z.B</a:t>
            </a:r>
            <a:r>
              <a:rPr lang="de-DE" dirty="0">
                <a:solidFill>
                  <a:schemeClr val="lt1"/>
                </a:solidFill>
              </a:rPr>
              <a:t> in eine Kammer ), sodass die Luft vorbeiströmen kann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de-DE" dirty="0">
                <a:solidFill>
                  <a:schemeClr val="lt1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de-DE" dirty="0">
                <a:solidFill>
                  <a:schemeClr val="lt1"/>
                </a:solidFill>
              </a:rPr>
              <a:t>Falls Luft vom Eingang B strömt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de-DE" dirty="0">
                <a:solidFill>
                  <a:schemeClr val="lt1"/>
                </a:solidFill>
              </a:rPr>
              <a:t>Wird die Kugel zum Eingang A gedrückt und blockiert somit das weiterfließen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de-DE" dirty="0">
                <a:solidFill>
                  <a:schemeClr val="lt1"/>
                </a:solidFill>
              </a:rPr>
            </a:br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470" name="Google Shape;470;p14"/>
          <p:cNvSpPr txBox="1">
            <a:spLocks noGrp="1"/>
          </p:cNvSpPr>
          <p:nvPr>
            <p:ph type="ctrTitle" idx="3"/>
          </p:nvPr>
        </p:nvSpPr>
        <p:spPr>
          <a:xfrm>
            <a:off x="5415214" y="1271883"/>
            <a:ext cx="2589600" cy="42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>
                <a:solidFill>
                  <a:schemeClr val="lt1"/>
                </a:solidFill>
              </a:rPr>
              <a:t>(Aussehen)&amp; Schaltsymbol</a:t>
            </a:r>
            <a:endParaRPr dirty="0"/>
          </a:p>
        </p:txBody>
      </p:sp>
      <p:sp>
        <p:nvSpPr>
          <p:cNvPr id="471" name="Google Shape;471;p14"/>
          <p:cNvSpPr txBox="1">
            <a:spLocks noGrp="1"/>
          </p:cNvSpPr>
          <p:nvPr>
            <p:ph type="subTitle" idx="4"/>
          </p:nvPr>
        </p:nvSpPr>
        <p:spPr>
          <a:xfrm>
            <a:off x="6407816" y="2415905"/>
            <a:ext cx="614356" cy="145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>
                <a:solidFill>
                  <a:schemeClr val="bg1"/>
                </a:solidFill>
              </a:rPr>
              <a:t>Mit Feder &amp; ohne Feder</a:t>
            </a:r>
            <a:endParaRPr dirty="0">
              <a:solidFill>
                <a:schemeClr val="bg1"/>
              </a:solidFill>
            </a:endParaRPr>
          </a:p>
        </p:txBody>
      </p:sp>
      <p:cxnSp>
        <p:nvCxnSpPr>
          <p:cNvPr id="3" name="Google Shape;464;p14">
            <a:extLst>
              <a:ext uri="{FF2B5EF4-FFF2-40B4-BE49-F238E27FC236}">
                <a16:creationId xmlns:a16="http://schemas.microsoft.com/office/drawing/2014/main" id="{AFAB4180-936A-272B-5EC8-2446F6653686}"/>
              </a:ext>
            </a:extLst>
          </p:cNvPr>
          <p:cNvCxnSpPr/>
          <p:nvPr/>
        </p:nvCxnSpPr>
        <p:spPr>
          <a:xfrm rot="10800000">
            <a:off x="3339462" y="2758557"/>
            <a:ext cx="258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464;p14">
            <a:extLst>
              <a:ext uri="{FF2B5EF4-FFF2-40B4-BE49-F238E27FC236}">
                <a16:creationId xmlns:a16="http://schemas.microsoft.com/office/drawing/2014/main" id="{F20D097E-9665-9955-1347-80739A284085}"/>
              </a:ext>
            </a:extLst>
          </p:cNvPr>
          <p:cNvCxnSpPr>
            <a:cxnSpLocks/>
          </p:cNvCxnSpPr>
          <p:nvPr/>
        </p:nvCxnSpPr>
        <p:spPr>
          <a:xfrm flipV="1">
            <a:off x="2195892" y="3222761"/>
            <a:ext cx="0" cy="1105363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Grafik 8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D820DA62-7DC7-E70C-401B-F660527BE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719" y="1768728"/>
            <a:ext cx="1695554" cy="1136382"/>
          </a:xfrm>
          <a:prstGeom prst="rect">
            <a:avLst/>
          </a:prstGeom>
        </p:spPr>
      </p:pic>
      <p:pic>
        <p:nvPicPr>
          <p:cNvPr id="11" name="Grafik 10" descr="Ein Bild, das Diagramm, Entwurf, Design, Origami enthält.&#10;&#10;Automatisch generierte Beschreibung">
            <a:extLst>
              <a:ext uri="{FF2B5EF4-FFF2-40B4-BE49-F238E27FC236}">
                <a16:creationId xmlns:a16="http://schemas.microsoft.com/office/drawing/2014/main" id="{43DEAC8F-65B2-BFA1-2DEA-1F1A03D29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331" y="3385280"/>
            <a:ext cx="1486107" cy="1019317"/>
          </a:xfrm>
          <a:prstGeom prst="rect">
            <a:avLst/>
          </a:prstGeom>
        </p:spPr>
      </p:pic>
      <p:pic>
        <p:nvPicPr>
          <p:cNvPr id="1026" name="Picture 2" descr="Die Rolle von Rückschlagventilen in der Wasserversorgung - Hawle">
            <a:extLst>
              <a:ext uri="{FF2B5EF4-FFF2-40B4-BE49-F238E27FC236}">
                <a16:creationId xmlns:a16="http://schemas.microsoft.com/office/drawing/2014/main" id="{082C631A-4205-8A0E-BD73-01C5A0627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7070"/>
          <a:stretch/>
        </p:blipFill>
        <p:spPr bwMode="auto">
          <a:xfrm>
            <a:off x="7195840" y="1815781"/>
            <a:ext cx="1188000" cy="106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ie Rolle von Rückschlagventilen in der Wasserversorgung - Hawle">
            <a:extLst>
              <a:ext uri="{FF2B5EF4-FFF2-40B4-BE49-F238E27FC236}">
                <a16:creationId xmlns:a16="http://schemas.microsoft.com/office/drawing/2014/main" id="{5AB04EC0-FC6F-0111-94B2-6412F3DE4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t="33900" r="-61459" b="-33900"/>
          <a:stretch/>
        </p:blipFill>
        <p:spPr bwMode="auto">
          <a:xfrm>
            <a:off x="7080304" y="3215140"/>
            <a:ext cx="3119934" cy="18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1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65;p14">
            <a:extLst>
              <a:ext uri="{FF2B5EF4-FFF2-40B4-BE49-F238E27FC236}">
                <a16:creationId xmlns:a16="http://schemas.microsoft.com/office/drawing/2014/main" id="{77563515-0AF3-D8C4-37DA-7561691A45FF}"/>
              </a:ext>
            </a:extLst>
          </p:cNvPr>
          <p:cNvSpPr/>
          <p:nvPr/>
        </p:nvSpPr>
        <p:spPr>
          <a:xfrm rot="5400000">
            <a:off x="6002114" y="2618227"/>
            <a:ext cx="1878581" cy="2806017"/>
          </a:xfrm>
          <a:prstGeom prst="snip1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/>
          </p:nvPr>
        </p:nvSpPr>
        <p:spPr>
          <a:xfrm>
            <a:off x="1794341" y="101186"/>
            <a:ext cx="5214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dirty="0"/>
              <a:t>Wechselventil</a:t>
            </a:r>
            <a:endParaRPr dirty="0"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257002" y="2585913"/>
            <a:ext cx="3594485" cy="187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/>
              <a:t>• Kein Druck: nichts passiert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/>
              <a:t>•Druck auf NUR EINEN Eingang: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/>
              <a:t>	Kugel blockiert anderen Eingang </a:t>
            </a:r>
          </a:p>
          <a:p>
            <a:pPr marL="0" lvl="0" indent="0" algn="l"/>
            <a:r>
              <a:rPr lang="de-DE" dirty="0"/>
              <a:t>	– Luft strömt nicht die 	   	   Eingangsleitungen  hinab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/>
              <a:t>	-Luft strömt vom  Eingang zum Ausgang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/>
              <a:t>• Druck auf beiden Eingängen: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dirty="0"/>
              <a:t>	-Druckschwächerer Eingang wird blockiert 	-Luft strömt vom Eingang zum Ausgang</a:t>
            </a:r>
            <a:endParaRPr dirty="0"/>
          </a:p>
        </p:txBody>
      </p:sp>
      <p:sp>
        <p:nvSpPr>
          <p:cNvPr id="362" name="Google Shape;362;p13"/>
          <p:cNvSpPr txBox="1">
            <a:spLocks noGrp="1"/>
          </p:cNvSpPr>
          <p:nvPr>
            <p:ph type="ctrTitle" idx="3"/>
          </p:nvPr>
        </p:nvSpPr>
        <p:spPr>
          <a:xfrm>
            <a:off x="5827267" y="2571750"/>
            <a:ext cx="2115007" cy="37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Technisches Symbol</a:t>
            </a:r>
            <a:endParaRPr dirty="0"/>
          </a:p>
        </p:txBody>
      </p:sp>
      <p:cxnSp>
        <p:nvCxnSpPr>
          <p:cNvPr id="372" name="Google Shape;372;p13"/>
          <p:cNvCxnSpPr>
            <a:cxnSpLocks/>
          </p:cNvCxnSpPr>
          <p:nvPr/>
        </p:nvCxnSpPr>
        <p:spPr>
          <a:xfrm flipH="1">
            <a:off x="354017" y="1798363"/>
            <a:ext cx="3370818" cy="5305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8" name="Google Shape;3079;p31">
            <a:extLst>
              <a:ext uri="{FF2B5EF4-FFF2-40B4-BE49-F238E27FC236}">
                <a16:creationId xmlns:a16="http://schemas.microsoft.com/office/drawing/2014/main" id="{70166D32-85A0-98FF-9341-3B2BD8531C6C}"/>
              </a:ext>
            </a:extLst>
          </p:cNvPr>
          <p:cNvGrpSpPr/>
          <p:nvPr/>
        </p:nvGrpSpPr>
        <p:grpSpPr>
          <a:xfrm>
            <a:off x="3690083" y="1756336"/>
            <a:ext cx="96157" cy="84054"/>
            <a:chOff x="8565775" y="671075"/>
            <a:chExt cx="441000" cy="441000"/>
          </a:xfrm>
          <a:solidFill>
            <a:srgbClr val="434343"/>
          </a:solidFill>
        </p:grpSpPr>
        <p:sp>
          <p:nvSpPr>
            <p:cNvPr id="29" name="Google Shape;3080;p31">
              <a:extLst>
                <a:ext uri="{FF2B5EF4-FFF2-40B4-BE49-F238E27FC236}">
                  <a16:creationId xmlns:a16="http://schemas.microsoft.com/office/drawing/2014/main" id="{23C64504-0F54-AE41-3BA9-896293328C95}"/>
                </a:ext>
              </a:extLst>
            </p:cNvPr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highlight>
                  <a:srgbClr val="80808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81;p31">
              <a:extLst>
                <a:ext uri="{FF2B5EF4-FFF2-40B4-BE49-F238E27FC236}">
                  <a16:creationId xmlns:a16="http://schemas.microsoft.com/office/drawing/2014/main" id="{8659AA55-6A27-2FDC-D642-E87340ACA98A}"/>
                </a:ext>
              </a:extLst>
            </p:cNvPr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highlight>
                  <a:srgbClr val="80808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7D7AB720-6445-C26D-2475-2D4DF52E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71" y="3331019"/>
            <a:ext cx="1828800" cy="11334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6EEB3B-F060-A00A-7B12-590429805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257" y="1034574"/>
            <a:ext cx="2276361" cy="1420225"/>
          </a:xfrm>
          <a:prstGeom prst="rect">
            <a:avLst/>
          </a:prstGeom>
        </p:spPr>
      </p:pic>
      <p:pic>
        <p:nvPicPr>
          <p:cNvPr id="1030" name="Picture 6" descr="T-Wechselventil - Schwer Fittings">
            <a:extLst>
              <a:ext uri="{FF2B5EF4-FFF2-40B4-BE49-F238E27FC236}">
                <a16:creationId xmlns:a16="http://schemas.microsoft.com/office/drawing/2014/main" id="{F8558688-A5A1-6FE0-B97E-22B6D893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60" y="1034574"/>
            <a:ext cx="1455224" cy="14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echselventil VUSF-01 kaufen - im Haberkorn Online-Shop">
            <a:extLst>
              <a:ext uri="{FF2B5EF4-FFF2-40B4-BE49-F238E27FC236}">
                <a16:creationId xmlns:a16="http://schemas.microsoft.com/office/drawing/2014/main" id="{E89138F7-E5AB-405D-09CC-C96CAB8D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72584" y="1034574"/>
            <a:ext cx="1459100" cy="14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61;p13">
            <a:extLst>
              <a:ext uri="{FF2B5EF4-FFF2-40B4-BE49-F238E27FC236}">
                <a16:creationId xmlns:a16="http://schemas.microsoft.com/office/drawing/2014/main" id="{0A778C66-2CAD-A7D9-C92F-A3CAD77F16E5}"/>
              </a:ext>
            </a:extLst>
          </p:cNvPr>
          <p:cNvSpPr txBox="1">
            <a:spLocks/>
          </p:cNvSpPr>
          <p:nvPr/>
        </p:nvSpPr>
        <p:spPr>
          <a:xfrm>
            <a:off x="190907" y="554439"/>
            <a:ext cx="3540591" cy="187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/>
              <a:t>Verbindet zwei Druckleitungen ohne Rückfluss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/>
              <a:t>Das Wechselventil ist ein ODER-Element und lässt die Druckluft passieren, </a:t>
            </a:r>
          </a:p>
          <a:p>
            <a:pPr marL="457200" lvl="1" indent="0"/>
            <a:r>
              <a:rPr lang="de-DE" dirty="0"/>
              <a:t>-wenn ein Signal (Druckluft) am Eingang E1 oder E2 anliegt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65;p14">
            <a:extLst>
              <a:ext uri="{FF2B5EF4-FFF2-40B4-BE49-F238E27FC236}">
                <a16:creationId xmlns:a16="http://schemas.microsoft.com/office/drawing/2014/main" id="{4223888E-C0F2-601E-2E0C-30D17298AFC2}"/>
              </a:ext>
            </a:extLst>
          </p:cNvPr>
          <p:cNvSpPr/>
          <p:nvPr/>
        </p:nvSpPr>
        <p:spPr>
          <a:xfrm rot="5400000">
            <a:off x="541047" y="1248185"/>
            <a:ext cx="2757240" cy="3502910"/>
          </a:xfrm>
          <a:prstGeom prst="snip1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 txBox="1">
            <a:spLocks noGrp="1"/>
          </p:cNvSpPr>
          <p:nvPr>
            <p:ph type="ctrTitle"/>
          </p:nvPr>
        </p:nvSpPr>
        <p:spPr>
          <a:xfrm>
            <a:off x="1768509" y="376498"/>
            <a:ext cx="4795115" cy="53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dirty="0"/>
              <a:t>Zweidruckventil</a:t>
            </a:r>
            <a:endParaRPr dirty="0"/>
          </a:p>
        </p:txBody>
      </p:sp>
      <p:cxnSp>
        <p:nvCxnSpPr>
          <p:cNvPr id="207" name="Google Shape;207;p5"/>
          <p:cNvCxnSpPr/>
          <p:nvPr/>
        </p:nvCxnSpPr>
        <p:spPr>
          <a:xfrm>
            <a:off x="1032128" y="1748190"/>
            <a:ext cx="4574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5"/>
          <p:cNvCxnSpPr>
            <a:cxnSpLocks/>
          </p:cNvCxnSpPr>
          <p:nvPr/>
        </p:nvCxnSpPr>
        <p:spPr>
          <a:xfrm>
            <a:off x="4572000" y="3728948"/>
            <a:ext cx="1403631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465;p14">
            <a:extLst>
              <a:ext uri="{FF2B5EF4-FFF2-40B4-BE49-F238E27FC236}">
                <a16:creationId xmlns:a16="http://schemas.microsoft.com/office/drawing/2014/main" id="{60A2B1EC-576E-DF77-DEAC-6F0B91C04999}"/>
              </a:ext>
            </a:extLst>
          </p:cNvPr>
          <p:cNvSpPr/>
          <p:nvPr/>
        </p:nvSpPr>
        <p:spPr>
          <a:xfrm rot="5400000">
            <a:off x="6048164" y="1939387"/>
            <a:ext cx="1514831" cy="4467163"/>
          </a:xfrm>
          <a:prstGeom prst="snip1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765A6B-41BA-04F6-D3C4-43BDF7FC0BFB}"/>
              </a:ext>
            </a:extLst>
          </p:cNvPr>
          <p:cNvSpPr txBox="1"/>
          <p:nvPr/>
        </p:nvSpPr>
        <p:spPr>
          <a:xfrm>
            <a:off x="168212" y="1658459"/>
            <a:ext cx="34389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Das Zweidruckventil erfüllt eine UND-Funktion.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Sperrelement mit dem anderen drucklosen Eingang verbunden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Nur wenn die Druckluft an beiden Eingängen E1 und E2 anliegt, wird sie weitergeleitet.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Liegt die Druckluft nur an einer Seite an, wird das Sperrelement verschoben und versperrt der Druckluft den Weg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Luft strömt von Druckschwächeren Eingang zum Ausgang </a:t>
            </a:r>
          </a:p>
          <a:p>
            <a:endParaRPr lang="de-DE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E4DB44-9FE7-1BA7-6CC1-5FC4F728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21" y="3701903"/>
            <a:ext cx="2057400" cy="9810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8B76862-B0F8-1CCB-EDE6-A4A8D6229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108" y="958504"/>
            <a:ext cx="2092942" cy="1242091"/>
          </a:xfrm>
          <a:prstGeom prst="rect">
            <a:avLst/>
          </a:prstGeom>
        </p:spPr>
      </p:pic>
      <p:pic>
        <p:nvPicPr>
          <p:cNvPr id="2050" name="Picture 2" descr="Zweidruckventil (UND)">
            <a:extLst>
              <a:ext uri="{FF2B5EF4-FFF2-40B4-BE49-F238E27FC236}">
                <a16:creationId xmlns:a16="http://schemas.microsoft.com/office/drawing/2014/main" id="{F2E4ACD4-33C0-F469-0F21-8C500888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75" y="3543302"/>
            <a:ext cx="1623621" cy="12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weidruckventil – Wikipedia">
            <a:extLst>
              <a:ext uri="{FF2B5EF4-FFF2-40B4-BE49-F238E27FC236}">
                <a16:creationId xmlns:a16="http://schemas.microsoft.com/office/drawing/2014/main" id="{B90421D5-0AC0-3F31-1718-96D0B036C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21" y="2214118"/>
            <a:ext cx="3990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3079;p31">
            <a:extLst>
              <a:ext uri="{FF2B5EF4-FFF2-40B4-BE49-F238E27FC236}">
                <a16:creationId xmlns:a16="http://schemas.microsoft.com/office/drawing/2014/main" id="{840598B0-0C32-F89C-8965-44A72C4F7622}"/>
              </a:ext>
            </a:extLst>
          </p:cNvPr>
          <p:cNvGrpSpPr/>
          <p:nvPr/>
        </p:nvGrpSpPr>
        <p:grpSpPr>
          <a:xfrm>
            <a:off x="5606528" y="1690982"/>
            <a:ext cx="96157" cy="84054"/>
            <a:chOff x="8565775" y="671075"/>
            <a:chExt cx="441000" cy="441000"/>
          </a:xfrm>
          <a:solidFill>
            <a:srgbClr val="434343"/>
          </a:solidFill>
        </p:grpSpPr>
        <p:sp>
          <p:nvSpPr>
            <p:cNvPr id="3" name="Google Shape;3080;p31">
              <a:extLst>
                <a:ext uri="{FF2B5EF4-FFF2-40B4-BE49-F238E27FC236}">
                  <a16:creationId xmlns:a16="http://schemas.microsoft.com/office/drawing/2014/main" id="{E9C9BD67-2EE6-B224-A92E-8BAA06429E7C}"/>
                </a:ext>
              </a:extLst>
            </p:cNvPr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highlight>
                  <a:srgbClr val="80808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081;p31">
              <a:extLst>
                <a:ext uri="{FF2B5EF4-FFF2-40B4-BE49-F238E27FC236}">
                  <a16:creationId xmlns:a16="http://schemas.microsoft.com/office/drawing/2014/main" id="{A9B21491-1705-05DD-26B6-F3E4A8A755B2}"/>
                </a:ext>
              </a:extLst>
            </p:cNvPr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highlight>
                  <a:srgbClr val="80808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65;p14">
            <a:extLst>
              <a:ext uri="{FF2B5EF4-FFF2-40B4-BE49-F238E27FC236}">
                <a16:creationId xmlns:a16="http://schemas.microsoft.com/office/drawing/2014/main" id="{74B382EC-25BC-5B6A-C343-D9885D51DEBE}"/>
              </a:ext>
            </a:extLst>
          </p:cNvPr>
          <p:cNvSpPr/>
          <p:nvPr/>
        </p:nvSpPr>
        <p:spPr>
          <a:xfrm rot="5400000">
            <a:off x="4833077" y="845091"/>
            <a:ext cx="3867518" cy="4729300"/>
          </a:xfrm>
          <a:prstGeom prst="snip1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65;p14">
            <a:extLst>
              <a:ext uri="{FF2B5EF4-FFF2-40B4-BE49-F238E27FC236}">
                <a16:creationId xmlns:a16="http://schemas.microsoft.com/office/drawing/2014/main" id="{8A3BF514-3AD7-DF47-A666-C2DDEB7AA340}"/>
              </a:ext>
            </a:extLst>
          </p:cNvPr>
          <p:cNvSpPr/>
          <p:nvPr/>
        </p:nvSpPr>
        <p:spPr>
          <a:xfrm rot="5400000">
            <a:off x="1709043" y="624370"/>
            <a:ext cx="1121646" cy="3370105"/>
          </a:xfrm>
          <a:prstGeom prst="snip1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>
            <a:spLocks noGrp="1"/>
          </p:cNvSpPr>
          <p:nvPr>
            <p:ph type="ctrTitle" idx="2"/>
          </p:nvPr>
        </p:nvSpPr>
        <p:spPr>
          <a:xfrm>
            <a:off x="1964850" y="352850"/>
            <a:ext cx="5214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dirty="0"/>
              <a:t>Oder- / Und-Verknüpfungen </a:t>
            </a:r>
            <a:endParaRPr dirty="0"/>
          </a:p>
        </p:txBody>
      </p:sp>
      <p:sp>
        <p:nvSpPr>
          <p:cNvPr id="249" name="Google Shape;249;p8"/>
          <p:cNvSpPr txBox="1">
            <a:spLocks noGrp="1"/>
          </p:cNvSpPr>
          <p:nvPr>
            <p:ph type="subTitle" idx="1"/>
          </p:nvPr>
        </p:nvSpPr>
        <p:spPr>
          <a:xfrm>
            <a:off x="627379" y="1802562"/>
            <a:ext cx="3420354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r>
              <a:rPr lang="de-DE" dirty="0">
                <a:solidFill>
                  <a:schemeClr val="bg1"/>
                </a:solidFill>
              </a:rPr>
              <a:t>Passiv: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über Wechselventil und Zweidruckventil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Nur Oder-/ Und-Verknüpfung möglich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endParaRPr dirty="0">
              <a:solidFill>
                <a:schemeClr val="bg1"/>
              </a:solidFill>
            </a:endParaRPr>
          </a:p>
        </p:txBody>
      </p:sp>
      <p:cxnSp>
        <p:nvCxnSpPr>
          <p:cNvPr id="251" name="Google Shape;251;p8"/>
          <p:cNvCxnSpPr/>
          <p:nvPr/>
        </p:nvCxnSpPr>
        <p:spPr>
          <a:xfrm>
            <a:off x="3954919" y="2379646"/>
            <a:ext cx="13680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" name="Google Shape;251;p8">
            <a:extLst>
              <a:ext uri="{FF2B5EF4-FFF2-40B4-BE49-F238E27FC236}">
                <a16:creationId xmlns:a16="http://schemas.microsoft.com/office/drawing/2014/main" id="{59783A47-3585-883A-6C8A-96B16BD3081A}"/>
              </a:ext>
            </a:extLst>
          </p:cNvPr>
          <p:cNvCxnSpPr>
            <a:cxnSpLocks/>
          </p:cNvCxnSpPr>
          <p:nvPr/>
        </p:nvCxnSpPr>
        <p:spPr>
          <a:xfrm flipH="1">
            <a:off x="3686170" y="4242905"/>
            <a:ext cx="92424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067E9F4-533A-92C3-D19D-D1CA39F96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595" y="1387257"/>
            <a:ext cx="3979208" cy="15020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B0981D8-5801-AF14-D667-DCD513105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639" y="2828165"/>
            <a:ext cx="3955120" cy="1784401"/>
          </a:xfrm>
          <a:prstGeom prst="rect">
            <a:avLst/>
          </a:prstGeom>
        </p:spPr>
      </p:pic>
      <p:sp>
        <p:nvSpPr>
          <p:cNvPr id="8" name="Google Shape;465;p14">
            <a:extLst>
              <a:ext uri="{FF2B5EF4-FFF2-40B4-BE49-F238E27FC236}">
                <a16:creationId xmlns:a16="http://schemas.microsoft.com/office/drawing/2014/main" id="{5C606F85-7EFF-4A7F-1344-3DD01F2C58E2}"/>
              </a:ext>
            </a:extLst>
          </p:cNvPr>
          <p:cNvSpPr/>
          <p:nvPr/>
        </p:nvSpPr>
        <p:spPr>
          <a:xfrm rot="5400000" flipV="1">
            <a:off x="3267297" y="2764725"/>
            <a:ext cx="3121087" cy="249233"/>
          </a:xfrm>
          <a:prstGeom prst="snip1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65;p14">
            <a:extLst>
              <a:ext uri="{FF2B5EF4-FFF2-40B4-BE49-F238E27FC236}">
                <a16:creationId xmlns:a16="http://schemas.microsoft.com/office/drawing/2014/main" id="{C8A01D7B-DABE-67F6-3708-23C5DD14A1BA}"/>
              </a:ext>
            </a:extLst>
          </p:cNvPr>
          <p:cNvSpPr/>
          <p:nvPr/>
        </p:nvSpPr>
        <p:spPr>
          <a:xfrm rot="5400000">
            <a:off x="1753113" y="2475776"/>
            <a:ext cx="924368" cy="3554914"/>
          </a:xfrm>
          <a:prstGeom prst="snip1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38CB3B-E639-9CED-7F5A-D005B849AC93}"/>
              </a:ext>
            </a:extLst>
          </p:cNvPr>
          <p:cNvSpPr txBox="1"/>
          <p:nvPr/>
        </p:nvSpPr>
        <p:spPr>
          <a:xfrm>
            <a:off x="534621" y="3791049"/>
            <a:ext cx="3263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Aktiv: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Umsetzung über Wegeventile(3/2, 5/2)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Negierung möglich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7F672-679C-929A-D24D-AFBC474794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72C8E9-1DE2-5CC4-83BB-576E93E0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DB4347-B0AE-159B-D086-9EB968276D14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5550F0-712F-2A5C-69F7-EAE42A104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09" y="0"/>
            <a:ext cx="6125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5;p14">
            <a:extLst>
              <a:ext uri="{FF2B5EF4-FFF2-40B4-BE49-F238E27FC236}">
                <a16:creationId xmlns:a16="http://schemas.microsoft.com/office/drawing/2014/main" id="{81ACB6DF-673D-8E3A-3BCF-FD08D351B6DC}"/>
              </a:ext>
            </a:extLst>
          </p:cNvPr>
          <p:cNvSpPr/>
          <p:nvPr/>
        </p:nvSpPr>
        <p:spPr>
          <a:xfrm rot="5400000">
            <a:off x="6676945" y="3105816"/>
            <a:ext cx="949395" cy="2883665"/>
          </a:xfrm>
          <a:prstGeom prst="snip1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 txBox="1">
            <a:spLocks noGrp="1"/>
          </p:cNvSpPr>
          <p:nvPr>
            <p:ph type="ctrTitle"/>
          </p:nvPr>
        </p:nvSpPr>
        <p:spPr>
          <a:xfrm>
            <a:off x="1964850" y="394083"/>
            <a:ext cx="5214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dirty="0"/>
              <a:t>Drosselrückschlagventil</a:t>
            </a:r>
            <a:endParaRPr dirty="0"/>
          </a:p>
        </p:txBody>
      </p:sp>
      <p:sp>
        <p:nvSpPr>
          <p:cNvPr id="258" name="Google Shape;258;p9"/>
          <p:cNvSpPr txBox="1"/>
          <p:nvPr/>
        </p:nvSpPr>
        <p:spPr>
          <a:xfrm>
            <a:off x="68886" y="1340283"/>
            <a:ext cx="4739095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Eine Parallelschaltung aus Kugelrückschlag- und Drosselventil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• Druck auf Seite A: Kugel wird beiseite gedrückt – 	die Luft strömt ungehindert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• Druck auf Seite B: Kugelrückschlagventil blockiert – 	Luft strömt gebremst durch das Drosselventil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de-DE" dirty="0"/>
              <a:t>Das drehen des Rädchens verkleinert die Öffnung wo die Luft hindurch strömt (Regelbar)</a:t>
            </a:r>
          </a:p>
        </p:txBody>
      </p:sp>
      <p:cxnSp>
        <p:nvCxnSpPr>
          <p:cNvPr id="260" name="Google Shape;260;p9"/>
          <p:cNvCxnSpPr>
            <a:cxnSpLocks/>
          </p:cNvCxnSpPr>
          <p:nvPr/>
        </p:nvCxnSpPr>
        <p:spPr>
          <a:xfrm flipH="1">
            <a:off x="124304" y="3169324"/>
            <a:ext cx="50268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2" name="Google Shape;262;p9"/>
          <p:cNvSpPr/>
          <p:nvPr/>
        </p:nvSpPr>
        <p:spPr>
          <a:xfrm>
            <a:off x="5217790" y="1070549"/>
            <a:ext cx="3989407" cy="289441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5AC095-D899-479F-D046-B97EF5D13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586" y="4138073"/>
            <a:ext cx="2076450" cy="8191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DC44EC8-2375-5800-AF49-21224048F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436" y="1340283"/>
            <a:ext cx="2731429" cy="2317402"/>
          </a:xfrm>
          <a:prstGeom prst="rect">
            <a:avLst/>
          </a:prstGeom>
        </p:spPr>
      </p:pic>
      <p:pic>
        <p:nvPicPr>
          <p:cNvPr id="3074" name="Picture 2" descr="Drosselrückschlagventil 2x gerade Ø 4mm 181.0404 | FILCOM Shop">
            <a:extLst>
              <a:ext uri="{FF2B5EF4-FFF2-40B4-BE49-F238E27FC236}">
                <a16:creationId xmlns:a16="http://schemas.microsoft.com/office/drawing/2014/main" id="{C113930F-A681-1BF4-521E-C59BCD6F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14"/>
                    </a14:imgEffect>
                    <a14:imgEffect>
                      <a14:saturation sat="2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0" y="3255291"/>
            <a:ext cx="2628900" cy="1743075"/>
          </a:xfrm>
          <a:prstGeom prst="rect">
            <a:avLst/>
          </a:prstGeom>
          <a:solidFill>
            <a:schemeClr val="tx2">
              <a:alpha val="48000"/>
            </a:schemeClr>
          </a:solidFill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 Newsletter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Bildschirmpräsentation (16:9)</PresentationFormat>
  <Paragraphs>84</Paragraphs>
  <Slides>15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Exo 2</vt:lpstr>
      <vt:lpstr>Nunito Light</vt:lpstr>
      <vt:lpstr>Arial</vt:lpstr>
      <vt:lpstr>Calibri</vt:lpstr>
      <vt:lpstr>Roboto Condensed Light</vt:lpstr>
      <vt:lpstr>Tech Newsletter XL by Slidesgo</vt:lpstr>
      <vt:lpstr>Sperrventile und Geschwindigkeitsregelung</vt:lpstr>
      <vt:lpstr>Sperrventile und ihre Anwendungen</vt:lpstr>
      <vt:lpstr>Sperrventile</vt:lpstr>
      <vt:lpstr>             Kugelrückschlagventil                                  -Ermöglicht das fließen des Stroms  in nur eine Richtung  -vergleichbar mit der Funktion einer Sperrdiode </vt:lpstr>
      <vt:lpstr>Wechselventil</vt:lpstr>
      <vt:lpstr>Zweidruckventil</vt:lpstr>
      <vt:lpstr>Oder- / Und-Verknüpfungen </vt:lpstr>
      <vt:lpstr>PowerPoint-Präsentation</vt:lpstr>
      <vt:lpstr>Drosselrückschlagventil</vt:lpstr>
      <vt:lpstr>Schnellentlüftungsventil</vt:lpstr>
      <vt:lpstr>Geschwindigkeitsregelung</vt:lpstr>
      <vt:lpstr>Geschwindigkeitsregelung</vt:lpstr>
      <vt:lpstr>Geschwindigkeitsregelung</vt:lpstr>
      <vt:lpstr>Geschwindigkeitsregelung</vt:lpstr>
      <vt:lpstr>Quelllenangaben: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 ROM BIOS</dc:title>
  <cp:lastModifiedBy>Torvin Budde</cp:lastModifiedBy>
  <cp:revision>23</cp:revision>
  <dcterms:modified xsi:type="dcterms:W3CDTF">2023-10-31T16:11:16Z</dcterms:modified>
</cp:coreProperties>
</file>